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5"/>
  </p:notesMasterIdLst>
  <p:sldIdLst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0" d="100"/>
          <a:sy n="80" d="100"/>
        </p:scale>
        <p:origin x="58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3/28/2021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999C7-2BD4-42A9-9699-7266557CA229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41370-908E-4BE8-A58E-EBD3E2C0FA65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8FA8E-C550-4707-B737-44F5FC77F550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3799-B605-4088-929D-9D093433F64F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4053B-3185-457B-ADAE-808CA4DBA073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BBD03-7E37-40BD-B47D-13A5D7890549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7CBA-7E34-4CFD-AB3A-67FB5E870EEC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593B-714F-4452-A29C-EAAE6FB1544D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D2ACE-40E2-4B39-9B89-BB869F6E85F8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D8514-61C0-432C-9720-FBB0C28A9EAF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29FB7-5317-44F9-9833-A5A3978AB474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49CC-AA22-4171-8040-D2638D920393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04EFD-723F-461D-A3CE-A422F286ADFD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C88AB-0B87-40C9-8A31-9C97E0C1559D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02AC7-2B69-4DF4-846C-B9529E40CF8A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F5FC18B-FB49-4BFF-A86E-A9AFE3DB6B80}" type="datetime1">
              <a:rPr lang="en-US" smtClean="0"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PROJECTILE MOTION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/>
              <a:t>-BOUNCING BALL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4FE5A-F5FB-40DF-AADF-C503F4176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4BA39-23B7-4490-9BDD-DF69F3FAF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78FBC-E007-4854-BD27-B0B693345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else:</a:t>
            </a:r>
          </a:p>
          <a:p>
            <a:r>
              <a:rPr lang="en-IN" dirty="0"/>
              <a:t>            t = t + dt</a:t>
            </a:r>
          </a:p>
          <a:p>
            <a:r>
              <a:rPr lang="en-IN" dirty="0"/>
              <a:t>            v = v - g*dt</a:t>
            </a:r>
          </a:p>
          <a:p>
            <a:r>
              <a:rPr lang="en-IN" dirty="0"/>
              <a:t>            h = </a:t>
            </a:r>
            <a:r>
              <a:rPr lang="en-IN" dirty="0" err="1"/>
              <a:t>hnew</a:t>
            </a:r>
            <a:endParaRPr lang="en-IN" dirty="0"/>
          </a:p>
          <a:p>
            <a:r>
              <a:rPr lang="en-IN" dirty="0"/>
              <a:t>    else:</a:t>
            </a:r>
          </a:p>
          <a:p>
            <a:r>
              <a:rPr lang="en-IN" dirty="0"/>
              <a:t>        t = t + tau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B1846F-85E8-435A-A447-55D4874E1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624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3BD7E-15EE-454F-ABBA-6800B30A0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D6332-7813-4867-93DC-80E381CB0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vmax</a:t>
            </a:r>
            <a:r>
              <a:rPr lang="en-IN" dirty="0"/>
              <a:t> = </a:t>
            </a:r>
            <a:r>
              <a:rPr lang="en-IN" dirty="0" err="1"/>
              <a:t>vmax</a:t>
            </a:r>
            <a:r>
              <a:rPr lang="en-IN" dirty="0"/>
              <a:t> * rho</a:t>
            </a:r>
          </a:p>
          <a:p>
            <a:r>
              <a:rPr lang="en-IN" dirty="0"/>
              <a:t>        v = </a:t>
            </a:r>
            <a:r>
              <a:rPr lang="en-IN" dirty="0" err="1"/>
              <a:t>vmax</a:t>
            </a:r>
            <a:endParaRPr lang="en-IN" dirty="0"/>
          </a:p>
          <a:p>
            <a:r>
              <a:rPr lang="en-IN" dirty="0"/>
              <a:t>        freefall = True</a:t>
            </a:r>
          </a:p>
          <a:p>
            <a:r>
              <a:rPr lang="en-IN" dirty="0"/>
              <a:t>        h = 0</a:t>
            </a:r>
          </a:p>
          <a:p>
            <a:r>
              <a:rPr lang="en-IN" dirty="0"/>
              <a:t>        </a:t>
            </a:r>
            <a:r>
              <a:rPr lang="en-IN" dirty="0" err="1"/>
              <a:t>hmax</a:t>
            </a:r>
            <a:r>
              <a:rPr lang="en-IN" dirty="0"/>
              <a:t> = 0.5*</a:t>
            </a:r>
            <a:r>
              <a:rPr lang="en-IN" dirty="0" err="1"/>
              <a:t>vmax</a:t>
            </a:r>
            <a:r>
              <a:rPr lang="en-IN" dirty="0"/>
              <a:t>*</a:t>
            </a:r>
            <a:r>
              <a:rPr lang="en-IN" dirty="0" err="1"/>
              <a:t>vmax</a:t>
            </a:r>
            <a:r>
              <a:rPr lang="en-IN" dirty="0"/>
              <a:t>/g</a:t>
            </a:r>
          </a:p>
          <a:p>
            <a:r>
              <a:rPr lang="de-DE" dirty="0"/>
              <a:t>H.append(h)</a:t>
            </a:r>
          </a:p>
          <a:p>
            <a:r>
              <a:rPr lang="de-DE" dirty="0"/>
              <a:t>T.append(t)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A244F-230D-45C1-AF9B-BF16EBEB1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107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2267D-0954-4DF3-93AE-294322D06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C878F-AFE9-40E1-AEC7-977ABA382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print("stopped bouncing at t=%.3f\n"%(t))</a:t>
            </a:r>
          </a:p>
          <a:p>
            <a:endParaRPr lang="en-IN" dirty="0"/>
          </a:p>
          <a:p>
            <a:r>
              <a:rPr lang="en-IN" dirty="0" err="1"/>
              <a:t>plt.figure</a:t>
            </a:r>
            <a:r>
              <a:rPr lang="en-IN" dirty="0"/>
              <a:t>()</a:t>
            </a:r>
          </a:p>
          <a:p>
            <a:r>
              <a:rPr lang="en-IN" dirty="0" err="1"/>
              <a:t>plt.plot</a:t>
            </a:r>
            <a:r>
              <a:rPr lang="en-IN" dirty="0"/>
              <a:t>(T, H)</a:t>
            </a:r>
          </a:p>
          <a:p>
            <a:r>
              <a:rPr lang="en-IN" dirty="0" err="1"/>
              <a:t>plt.xlabel</a:t>
            </a:r>
            <a:r>
              <a:rPr lang="en-IN" dirty="0"/>
              <a:t>('time')</a:t>
            </a:r>
          </a:p>
          <a:p>
            <a:r>
              <a:rPr lang="en-IN" dirty="0" err="1"/>
              <a:t>plt.ylabel</a:t>
            </a:r>
            <a:r>
              <a:rPr lang="en-IN" dirty="0"/>
              <a:t>('height')</a:t>
            </a:r>
          </a:p>
          <a:p>
            <a:r>
              <a:rPr lang="en-IN" dirty="0" err="1"/>
              <a:t>plt.title</a:t>
            </a:r>
            <a:r>
              <a:rPr lang="en-IN" dirty="0"/>
              <a:t>('bouncing ball')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EE104-3C8A-49C1-9302-9039DECC0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14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84C4D-0F6A-49D8-A105-574633DDB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302C83-5BF7-4915-9E53-F3E314FEF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Stopped bouncing at t=7.762</a:t>
            </a:r>
          </a:p>
          <a:p>
            <a:endParaRPr lang="en-US" dirty="0"/>
          </a:p>
          <a:p>
            <a:r>
              <a:rPr lang="en-US" dirty="0"/>
              <a:t>Text(0.5, 1.0, ‘bouncing ball’)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E3A49-A8B8-4A86-BAFD-C859D278F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519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0FC1A-4434-4693-947B-A51115607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0A633F-5C26-455C-ABCB-F9E141D81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4737" y="2076450"/>
            <a:ext cx="4953000" cy="371475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35D65-0053-4E47-9D4E-9A5EBB3D2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393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07BDE-A512-41B5-AE4A-8B5286D76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CODE-PROJECTILE OF BOUNCING BALL IN VERTICAL DIRECTION 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39C6D-E7F2-4D65-B2B0-54F00C526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GlowScript</a:t>
            </a:r>
            <a:r>
              <a:rPr lang="en-IN" dirty="0"/>
              <a:t> 3.0 </a:t>
            </a:r>
            <a:r>
              <a:rPr lang="en-IN" dirty="0" err="1"/>
              <a:t>VPython</a:t>
            </a:r>
            <a:endParaRPr lang="en-IN" dirty="0"/>
          </a:p>
          <a:p>
            <a:r>
              <a:rPr lang="en-IN" dirty="0"/>
              <a:t>ball = sphere(</a:t>
            </a:r>
            <a:r>
              <a:rPr lang="en-IN" dirty="0" err="1"/>
              <a:t>pos</a:t>
            </a:r>
            <a:r>
              <a:rPr lang="en-IN" dirty="0"/>
              <a:t>=vector(0,10,0), radius=1, </a:t>
            </a:r>
            <a:r>
              <a:rPr lang="en-IN" dirty="0" err="1"/>
              <a:t>color</a:t>
            </a:r>
            <a:r>
              <a:rPr lang="en-IN" dirty="0"/>
              <a:t>=</a:t>
            </a:r>
            <a:r>
              <a:rPr lang="en-IN" dirty="0" err="1"/>
              <a:t>color.red</a:t>
            </a:r>
            <a:r>
              <a:rPr lang="en-IN" dirty="0"/>
              <a:t>)</a:t>
            </a:r>
          </a:p>
          <a:p>
            <a:r>
              <a:rPr lang="en-IN" dirty="0"/>
              <a:t>floor = box(</a:t>
            </a:r>
            <a:r>
              <a:rPr lang="en-IN" dirty="0" err="1"/>
              <a:t>pos</a:t>
            </a:r>
            <a:r>
              <a:rPr lang="en-IN" dirty="0"/>
              <a:t>=vector(0,0,0), size = vector(10,0.5,10), </a:t>
            </a:r>
            <a:r>
              <a:rPr lang="en-IN" dirty="0" err="1"/>
              <a:t>color</a:t>
            </a:r>
            <a:r>
              <a:rPr lang="en-IN" dirty="0"/>
              <a:t>=</a:t>
            </a:r>
            <a:r>
              <a:rPr lang="en-IN" dirty="0" err="1"/>
              <a:t>color.green</a:t>
            </a:r>
            <a:r>
              <a:rPr lang="en-IN" dirty="0"/>
              <a:t>)</a:t>
            </a:r>
          </a:p>
          <a:p>
            <a:r>
              <a:rPr lang="en-IN" dirty="0" err="1"/>
              <a:t>ball.velocity</a:t>
            </a:r>
            <a:r>
              <a:rPr lang="en-IN" dirty="0"/>
              <a:t>=vector(0,0,0)</a:t>
            </a:r>
          </a:p>
          <a:p>
            <a:r>
              <a:rPr lang="en-IN" dirty="0"/>
              <a:t>dt=0.01</a:t>
            </a:r>
          </a:p>
          <a:p>
            <a:r>
              <a:rPr lang="en-IN" dirty="0"/>
              <a:t>t=0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9995E-7C26-4BCB-94A7-E517F6C8F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612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DB5BE-5ABB-4F2B-AD60-55A4E6E9E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2DDD9-FC7D-4351-A6F7-9638A6938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g=-9.8</a:t>
            </a:r>
          </a:p>
          <a:p>
            <a:r>
              <a:rPr lang="en-IN" dirty="0"/>
              <a:t>while (t&lt;20):</a:t>
            </a:r>
          </a:p>
          <a:p>
            <a:r>
              <a:rPr lang="en-IN" dirty="0"/>
              <a:t>    rate(100)</a:t>
            </a:r>
          </a:p>
          <a:p>
            <a:r>
              <a:rPr lang="en-IN" dirty="0"/>
              <a:t>    </a:t>
            </a:r>
            <a:r>
              <a:rPr lang="en-IN" dirty="0" err="1"/>
              <a:t>ball.velocity.y</a:t>
            </a:r>
            <a:r>
              <a:rPr lang="en-IN" dirty="0"/>
              <a:t>=</a:t>
            </a:r>
            <a:r>
              <a:rPr lang="en-IN" dirty="0" err="1"/>
              <a:t>ball.velocity.y+g</a:t>
            </a:r>
            <a:r>
              <a:rPr lang="en-IN" dirty="0"/>
              <a:t>*dt</a:t>
            </a:r>
          </a:p>
          <a:p>
            <a:r>
              <a:rPr lang="en-IN" dirty="0"/>
              <a:t>    </a:t>
            </a:r>
            <a:r>
              <a:rPr lang="en-IN" dirty="0" err="1"/>
              <a:t>ball.pos</a:t>
            </a:r>
            <a:r>
              <a:rPr lang="en-IN" dirty="0"/>
              <a:t>=</a:t>
            </a:r>
            <a:r>
              <a:rPr lang="en-IN" dirty="0" err="1"/>
              <a:t>ball.pos+ball.velocity</a:t>
            </a:r>
            <a:r>
              <a:rPr lang="en-IN" dirty="0"/>
              <a:t>*dt</a:t>
            </a:r>
          </a:p>
          <a:p>
            <a:r>
              <a:rPr lang="en-IN" dirty="0"/>
              <a:t>    if </a:t>
            </a:r>
            <a:r>
              <a:rPr lang="en-IN" dirty="0" err="1"/>
              <a:t>ball.pos.y</a:t>
            </a:r>
            <a:r>
              <a:rPr lang="en-IN" dirty="0"/>
              <a:t>&lt;floor.pos.y+1.25 :</a:t>
            </a:r>
          </a:p>
          <a:p>
            <a:r>
              <a:rPr lang="en-IN" dirty="0"/>
              <a:t>        </a:t>
            </a:r>
            <a:r>
              <a:rPr lang="en-IN" dirty="0" err="1"/>
              <a:t>ball.velocity.y</a:t>
            </a:r>
            <a:r>
              <a:rPr lang="en-IN" dirty="0"/>
              <a:t> = -</a:t>
            </a:r>
            <a:r>
              <a:rPr lang="en-IN" dirty="0" err="1"/>
              <a:t>ball.velocity.y</a:t>
            </a:r>
            <a:endParaRPr lang="en-IN" dirty="0"/>
          </a:p>
          <a:p>
            <a:r>
              <a:rPr lang="en-IN" dirty="0"/>
              <a:t>    t=</a:t>
            </a:r>
            <a:r>
              <a:rPr lang="en-IN" dirty="0" err="1"/>
              <a:t>t+dt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E2BC0-05E7-46EB-B0AF-7FDBADCD9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22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E77D4-D102-4A6C-9D21-4B5B12EAD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8FF466-7079-4E4F-839C-200680EAF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3347" y="2076450"/>
            <a:ext cx="7675781" cy="371475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46DB3-D970-4D2F-AC41-5476867D7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53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94720-3836-484B-B3B6-1E96AEE4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  <a:endParaRPr lang="en-IN" dirty="0"/>
          </a:p>
        </p:txBody>
      </p:sp>
      <p:pic>
        <p:nvPicPr>
          <p:cNvPr id="4" name="GlowScript IDE - Opera 2021-03-28 11-39-14">
            <a:hlinkClick r:id="" action="ppaction://media"/>
            <a:extLst>
              <a:ext uri="{FF2B5EF4-FFF2-40B4-BE49-F238E27FC236}">
                <a16:creationId xmlns:a16="http://schemas.microsoft.com/office/drawing/2014/main" id="{07978E70-87A8-4C03-8034-889DC3DBED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35250" y="2076450"/>
            <a:ext cx="6910388" cy="371475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9FFE80-FBC3-4BA2-8E33-212B90FB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76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C257B-5826-4B9C-A499-770D6A0DD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APPLICATION OF PROJECTILE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DFA0C-C3E3-4950-A698-A2DAC4821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Harlow Solid Italic" panose="04030604020F02020D02" pitchFamily="82" charset="0"/>
              </a:rPr>
              <a:t>A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n object in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motion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close to the Earth's surface subject to gravitational acceleration, requires an understanding of the physics involved in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projectile motion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.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Many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sports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involve the throwing of a ball or other object. The vertical velocity of the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projectile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gets smaller on the upward path until it reaches the top of the parabola. </a:t>
            </a:r>
            <a:endParaRPr lang="en-IN" sz="2400" dirty="0">
              <a:solidFill>
                <a:schemeClr val="tx1"/>
              </a:solidFill>
              <a:latin typeface="Harlow Solid Italic" panose="04030604020F02020D02" pitchFamily="82" charset="0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AE58A-EBFD-48E7-866B-9CADA672E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480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	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indent="0">
              <a:buNone/>
            </a:pPr>
            <a:r>
              <a:rPr lang="en-US" sz="2400" dirty="0"/>
              <a:t>   PROJECTILE MOTION OF 			BOUNCING BALL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r>
              <a:rPr lang="en-US" sz="2400" dirty="0"/>
              <a:t>						</a:t>
            </a:r>
            <a:r>
              <a:rPr lang="en-US" sz="1800" dirty="0"/>
              <a:t>	-BY</a:t>
            </a:r>
          </a:p>
          <a:p>
            <a:pPr marL="36900" indent="0">
              <a:buNone/>
            </a:pPr>
            <a:r>
              <a:rPr lang="en-US" sz="1800" dirty="0"/>
              <a:t>						DEVI PRIYA.G</a:t>
            </a:r>
          </a:p>
          <a:p>
            <a:pPr marL="36900" indent="0">
              <a:buNone/>
            </a:pPr>
            <a:r>
              <a:rPr lang="en-US" sz="1800" dirty="0"/>
              <a:t>				   		      E0320016</a:t>
            </a:r>
          </a:p>
          <a:p>
            <a:pPr marL="36900" indent="0">
              <a:buNone/>
            </a:pPr>
            <a:r>
              <a:rPr lang="en-US" sz="1600" dirty="0"/>
              <a:t>FACULTY: PROF.SATHTA NARAYANA RAJU</a:t>
            </a:r>
          </a:p>
        </p:txBody>
      </p:sp>
      <p:pic>
        <p:nvPicPr>
          <p:cNvPr id="7" name="Google Shape;126;p24">
            <a:extLst>
              <a:ext uri="{FF2B5EF4-FFF2-40B4-BE49-F238E27FC236}">
                <a16:creationId xmlns:a16="http://schemas.microsoft.com/office/drawing/2014/main" id="{E324E8BB-9E7B-42EB-98CF-8FB125AA1293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78767" y="457201"/>
            <a:ext cx="4981575" cy="1087487"/>
          </a:xfrm>
          <a:prstGeom prst="rect">
            <a:avLst/>
          </a:prstGeom>
          <a:noFill/>
          <a:ln>
            <a:noFill/>
          </a:ln>
          <a:effectLst>
            <a:innerShdw blurRad="63500" dist="50800" dir="16200000">
              <a:prstClr val="black">
                <a:alpha val="63000"/>
              </a:prstClr>
            </a:innerShdw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1E45A4-0C77-4C5B-BC08-B6981B2D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28A92-19F8-4A63-91FA-916FF7272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THANK YOU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B7E9EA-DE14-4605-98AB-78558FC38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580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1F2D4-53B1-4EC5-8175-28A22727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301B4-BCF0-4EB5-9693-CED8D7C69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Harlow Solid Italic" panose="04030604020F02020D02" pitchFamily="82" charset="0"/>
              </a:rPr>
              <a:t>To predict and verify the height of a projectile with various bounces launched at an angle.</a:t>
            </a:r>
            <a:endParaRPr lang="en-IN" sz="2400" dirty="0">
              <a:solidFill>
                <a:schemeClr val="tx1"/>
              </a:solidFill>
              <a:latin typeface="Harlow Solid Italic" panose="04030604020F02020D02" pitchFamily="82" charset="0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6CC17-F5D4-43BC-9E83-BC34C6BDE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70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5C366-4835-4342-819E-7E48B530A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2F9E2-BD19-48CE-A865-93350EDC8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Harlow Solid Italic" panose="04030604020F02020D02" pitchFamily="82" charset="0"/>
              </a:rPr>
              <a:t>Galileo discovered Projectile motion.</a:t>
            </a:r>
          </a:p>
          <a:p>
            <a:r>
              <a:rPr lang="en-US" sz="2400" dirty="0">
                <a:solidFill>
                  <a:schemeClr val="tx1"/>
                </a:solidFill>
                <a:latin typeface="Harlow Solid Italic" panose="04030604020F02020D02" pitchFamily="82" charset="0"/>
              </a:rPr>
              <a:t> 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A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projectile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is a free-falling object. A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projectile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experiences negligible or no air resistance. A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projectile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must be moving in the downward direction. A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projectile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must be accelerating in the downward direction.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A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projectile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is any object that once projected or dropped continues in motion by its own inertia and is influenced only by the downward force of gravity.</a:t>
            </a:r>
            <a:endParaRPr lang="en-IN" sz="2400" dirty="0">
              <a:solidFill>
                <a:schemeClr val="tx1"/>
              </a:solidFill>
              <a:latin typeface="Harlow Solid Italic" panose="04030604020F02020D02" pitchFamily="82" charset="0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12D1C-ABD6-413F-BBF7-6C138698D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824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A6384-3D5E-4A6B-BE9F-4847132C2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PROJECTILE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6E143-E04C-4955-8578-EDE726FDB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Objects experiencing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projectile motion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have a constant velocity in the horizontal direction, and a constantly changing velocity in the vertical direction.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 The trajectory resulting from this combination always has the shape of a Parabola.</a:t>
            </a:r>
          </a:p>
          <a:p>
            <a:r>
              <a:rPr lang="en-US" sz="2400" b="0" i="1" dirty="0">
                <a:solidFill>
                  <a:schemeClr val="tx1"/>
                </a:solidFill>
                <a:effectLst/>
                <a:latin typeface="Harlow Solid Italic" panose="04030604020F02020D02" pitchFamily="82" charset="0"/>
              </a:rPr>
              <a:t>The time required for initially horizontal projectile motion to occur is the same as the time required for the object to fall to its final height.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140B85-A9A6-460D-B3E7-7BFAB79CD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73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26812-2228-44DA-86FF-A1609E8E8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CODE- PROJECTILE OF BOUNCING BALL WITH VARIOUS BOUNCES ALONG HORIZONTAL AXIS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CE90B-85CA-4FF7-A3BA-A10D644C9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from math import sqrt</a:t>
            </a:r>
          </a:p>
          <a:p>
            <a:r>
              <a:rPr lang="en-US" sz="2000" dirty="0"/>
              <a:t>import </a:t>
            </a:r>
            <a:r>
              <a:rPr lang="en-US" sz="2000" dirty="0" err="1"/>
              <a:t>matplotlib.pyplot</a:t>
            </a:r>
            <a:r>
              <a:rPr lang="en-US" sz="2000" dirty="0"/>
              <a:t> as </a:t>
            </a:r>
            <a:r>
              <a:rPr lang="en-US" sz="2000" dirty="0" err="1"/>
              <a:t>plt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h0 = 5         # m/s</a:t>
            </a:r>
          </a:p>
          <a:p>
            <a:r>
              <a:rPr lang="en-US" sz="2000" dirty="0"/>
              <a:t>v = 0          # m/s, current velocity</a:t>
            </a:r>
          </a:p>
          <a:p>
            <a:r>
              <a:rPr lang="en-US" sz="2000" dirty="0"/>
              <a:t>g = 10         # m/s/s</a:t>
            </a:r>
          </a:p>
          <a:p>
            <a:r>
              <a:rPr lang="en-US" sz="2000" dirty="0"/>
              <a:t>t = 0          # starting time</a:t>
            </a:r>
          </a:p>
          <a:p>
            <a:r>
              <a:rPr lang="en-US" sz="2000" dirty="0"/>
              <a:t>dt = 0.001     # time step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A823C-445A-4B28-A71A-7C8404513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20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6FDC-241B-4DA8-A360-9FB16421C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72BEC-F906-4FDE-A74D-FBE59A5B8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rho = 0.75     # coefficient of restitution</a:t>
            </a:r>
          </a:p>
          <a:p>
            <a:r>
              <a:rPr lang="en-US" sz="2400" dirty="0"/>
              <a:t>tau = 0.10     # contact time for bounce</a:t>
            </a:r>
          </a:p>
          <a:p>
            <a:r>
              <a:rPr lang="en-US" sz="2400" dirty="0" err="1"/>
              <a:t>hmax</a:t>
            </a:r>
            <a:r>
              <a:rPr lang="en-US" sz="2400" dirty="0"/>
              <a:t> = h0      # keep track of the maximum height</a:t>
            </a:r>
          </a:p>
          <a:p>
            <a:r>
              <a:rPr lang="en-US" sz="2400" dirty="0"/>
              <a:t>h = h0</a:t>
            </a:r>
          </a:p>
          <a:p>
            <a:r>
              <a:rPr lang="en-US" sz="2400" dirty="0" err="1"/>
              <a:t>hstop</a:t>
            </a:r>
            <a:r>
              <a:rPr lang="en-US" sz="2400" dirty="0"/>
              <a:t> = 0.01   # stop when bounce is less than 1 cm</a:t>
            </a:r>
            <a:endParaRPr lang="en-IN" sz="2400" dirty="0"/>
          </a:p>
          <a:p>
            <a:r>
              <a:rPr lang="en-US" dirty="0"/>
              <a:t>freefall = True # state: freefall or in contact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86F72-267F-4D0D-B8BF-37FA0F971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758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AF7DC-20B8-40DD-AAFF-BCF662496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FA386-735D-4B76-8A1E-97B978B5D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t_last</a:t>
            </a:r>
            <a:r>
              <a:rPr lang="en-US" dirty="0"/>
              <a:t> = -sqrt(2*h0/g) # time we would have launched to get to h0 at t=0</a:t>
            </a:r>
          </a:p>
          <a:p>
            <a:r>
              <a:rPr lang="en-US" dirty="0" err="1"/>
              <a:t>vmax</a:t>
            </a:r>
            <a:r>
              <a:rPr lang="en-US" dirty="0"/>
              <a:t> = sqrt(2 * </a:t>
            </a:r>
            <a:r>
              <a:rPr lang="en-US" dirty="0" err="1"/>
              <a:t>hmax</a:t>
            </a:r>
            <a:r>
              <a:rPr lang="en-US" dirty="0"/>
              <a:t> * g)</a:t>
            </a:r>
          </a:p>
          <a:p>
            <a:r>
              <a:rPr lang="en-US" dirty="0"/>
              <a:t>H = []</a:t>
            </a:r>
          </a:p>
          <a:p>
            <a:r>
              <a:rPr lang="en-US" dirty="0"/>
              <a:t>T = []</a:t>
            </a:r>
          </a:p>
          <a:p>
            <a:r>
              <a:rPr lang="en-US" dirty="0"/>
              <a:t>while(</a:t>
            </a:r>
            <a:r>
              <a:rPr lang="en-US" dirty="0" err="1"/>
              <a:t>hmax</a:t>
            </a:r>
            <a:r>
              <a:rPr lang="en-US" dirty="0"/>
              <a:t> &gt; </a:t>
            </a:r>
            <a:r>
              <a:rPr lang="en-US" dirty="0" err="1"/>
              <a:t>hstop</a:t>
            </a:r>
            <a:r>
              <a:rPr lang="en-US" dirty="0"/>
              <a:t>):</a:t>
            </a:r>
          </a:p>
          <a:p>
            <a:r>
              <a:rPr lang="en-US" dirty="0"/>
              <a:t>    if(freefall):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1D1337-619B-4AF1-9ACA-97596810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880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C85FB-6FBC-4F96-94DE-D25F991B5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C2331-35AD-44C4-B1D3-AC9AD8FB1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hnew</a:t>
            </a:r>
            <a:r>
              <a:rPr lang="en-IN" dirty="0"/>
              <a:t> = h + v*dt - 0.5*g*dt*dt</a:t>
            </a:r>
          </a:p>
          <a:p>
            <a:r>
              <a:rPr lang="en-IN" dirty="0"/>
              <a:t>        if(</a:t>
            </a:r>
            <a:r>
              <a:rPr lang="en-IN" dirty="0" err="1"/>
              <a:t>hnew</a:t>
            </a:r>
            <a:r>
              <a:rPr lang="en-IN" dirty="0"/>
              <a:t>&lt;0):</a:t>
            </a:r>
          </a:p>
          <a:p>
            <a:r>
              <a:rPr lang="en-IN" dirty="0"/>
              <a:t>            t = </a:t>
            </a:r>
            <a:r>
              <a:rPr lang="en-IN" dirty="0" err="1"/>
              <a:t>t_last</a:t>
            </a:r>
            <a:r>
              <a:rPr lang="en-IN" dirty="0"/>
              <a:t> + 2*sqrt(2*</a:t>
            </a:r>
            <a:r>
              <a:rPr lang="en-IN" dirty="0" err="1"/>
              <a:t>hmax</a:t>
            </a:r>
            <a:r>
              <a:rPr lang="en-IN" dirty="0"/>
              <a:t>/g)</a:t>
            </a:r>
          </a:p>
          <a:p>
            <a:r>
              <a:rPr lang="en-IN" dirty="0"/>
              <a:t>            freefall = False</a:t>
            </a:r>
          </a:p>
          <a:p>
            <a:r>
              <a:rPr lang="en-IN" dirty="0"/>
              <a:t>            </a:t>
            </a:r>
            <a:r>
              <a:rPr lang="en-IN" dirty="0" err="1"/>
              <a:t>t_last</a:t>
            </a:r>
            <a:r>
              <a:rPr lang="en-IN" dirty="0"/>
              <a:t> = t + tau</a:t>
            </a:r>
          </a:p>
          <a:p>
            <a:r>
              <a:rPr lang="en-IN" dirty="0"/>
              <a:t>            h =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FB857-FE75-476F-98A7-CFDAA63B2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043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{1AB02680-70C7-41A2-863E-79A63C9FF564}tf55705232_win32</Template>
  <TotalTime>88</TotalTime>
  <Words>800</Words>
  <Application>Microsoft Office PowerPoint</Application>
  <PresentationFormat>Widescreen</PresentationFormat>
  <Paragraphs>120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Goudy Old Style</vt:lpstr>
      <vt:lpstr>Harlow Solid Italic</vt:lpstr>
      <vt:lpstr>Wingdings 2</vt:lpstr>
      <vt:lpstr>SlateVTI</vt:lpstr>
      <vt:lpstr>PROJECTILE MOTION</vt:lpstr>
      <vt:lpstr> </vt:lpstr>
      <vt:lpstr>AIM</vt:lpstr>
      <vt:lpstr>THEORY</vt:lpstr>
      <vt:lpstr>CHARACTERISTICS OF PROJECTILE</vt:lpstr>
      <vt:lpstr>CODE- PROJECTILE OF BOUNCING BALL WITH VARIOUS BOUNCES ALONG HORIZONTAL AXIS</vt:lpstr>
      <vt:lpstr>CODE</vt:lpstr>
      <vt:lpstr>CODE</vt:lpstr>
      <vt:lpstr>CODE</vt:lpstr>
      <vt:lpstr>CODE</vt:lpstr>
      <vt:lpstr>CODE</vt:lpstr>
      <vt:lpstr>CODE</vt:lpstr>
      <vt:lpstr>OUTPUT</vt:lpstr>
      <vt:lpstr>OUTPUT</vt:lpstr>
      <vt:lpstr>CODE-PROJECTILE OF BOUNCING BALL IN VERTICAL DIRECTION </vt:lpstr>
      <vt:lpstr>CODE</vt:lpstr>
      <vt:lpstr>OUTPUT</vt:lpstr>
      <vt:lpstr>VIDEO</vt:lpstr>
      <vt:lpstr>APPLICATION OF PROJECTILE</vt:lpstr>
      <vt:lpstr>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PROJECTILE MOTION</dc:title>
  <dc:creator>DEVI</dc:creator>
  <cp:lastModifiedBy>DEVI</cp:lastModifiedBy>
  <cp:revision>4</cp:revision>
  <dcterms:created xsi:type="dcterms:W3CDTF">2021-03-28T04:44:14Z</dcterms:created>
  <dcterms:modified xsi:type="dcterms:W3CDTF">2021-03-28T06:13:08Z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